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package/2006/relationships/metadata/extended-properties" Target="docProps/app0.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2"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5" autoAdjust="0"/>
    <p:restoredTop sz="94781" autoAdjust="0"/>
  </p:normalViewPr>
  <p:slideViewPr>
    <p:cSldViewPr snapToGrid="0" snapToObjects="1">
      <p:cViewPr varScale="1">
        <p:scale>
          <a:sx n="112" d="100"/>
          <a:sy n="112" d="100"/>
        </p:scale>
        <p:origin x="18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14622-9429-8542-B296-5DE5D812B186}" type="datetimeFigureOut">
              <a:rPr lang="en-US" smtClean="0"/>
              <a:t>8/28/18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9C85F-0044-7943-978A-E9E0F8058FF1}" type="slidenum">
              <a:rPr lang="en-US" smtClean="0"/>
              <a:t>‹#›</a:t>
            </a:fld>
            <a:endParaRPr lang="en-US"/>
          </a:p>
        </p:txBody>
      </p:sp>
    </p:spTree>
    <p:extLst>
      <p:ext uri="{BB962C8B-B14F-4D97-AF65-F5344CB8AC3E}">
        <p14:creationId xmlns:p14="http://schemas.microsoft.com/office/powerpoint/2010/main" val="1141729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 quantitative ecologist, and so I spend most of my time thinking about ecosystems and how to analyze</a:t>
            </a:r>
            <a:r>
              <a:rPr lang="en-US" baseline="0" dirty="0" smtClean="0"/>
              <a:t> them. And over the years, my software needs have far outpaced commercial development.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a:t>
            </a:fld>
            <a:endParaRPr lang="en-US"/>
          </a:p>
        </p:txBody>
      </p:sp>
    </p:spTree>
    <p:extLst>
      <p:ext uri="{BB962C8B-B14F-4D97-AF65-F5344CB8AC3E}">
        <p14:creationId xmlns:p14="http://schemas.microsoft.com/office/powerpoint/2010/main" val="12969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collaboration</a:t>
            </a:r>
            <a:r>
              <a:rPr lang="en-US" baseline="0" dirty="0" smtClean="0"/>
              <a:t> with Mt Holyoke and the other Cambridge, we developed a tool to conduct encapsulation.</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12</a:t>
            </a:fld>
            <a:endParaRPr lang="en-US"/>
          </a:p>
        </p:txBody>
      </p:sp>
    </p:spTree>
    <p:extLst>
      <p:ext uri="{BB962C8B-B14F-4D97-AF65-F5344CB8AC3E}">
        <p14:creationId xmlns:p14="http://schemas.microsoft.com/office/powerpoint/2010/main" val="229264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13</a:t>
            </a:fld>
            <a:endParaRPr lang="en-US"/>
          </a:p>
        </p:txBody>
      </p:sp>
    </p:spTree>
    <p:extLst>
      <p:ext uri="{BB962C8B-B14F-4D97-AF65-F5344CB8AC3E}">
        <p14:creationId xmlns:p14="http://schemas.microsoft.com/office/powerpoint/2010/main" val="142226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workflow</a:t>
            </a:r>
            <a:r>
              <a:rPr lang="en-US" baseline="0" dirty="0" smtClean="0"/>
              <a:t> from data to publication.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14</a:t>
            </a:fld>
            <a:endParaRPr lang="en-US"/>
          </a:p>
        </p:txBody>
      </p:sp>
    </p:spTree>
    <p:extLst>
      <p:ext uri="{BB962C8B-B14F-4D97-AF65-F5344CB8AC3E}">
        <p14:creationId xmlns:p14="http://schemas.microsoft.com/office/powerpoint/2010/main" val="164496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Encapsulation</a:t>
            </a:r>
            <a:r>
              <a:rPr lang="en-US" baseline="0" dirty="0" smtClean="0"/>
              <a:t> creates a “capsule” based on a set of results (likely a subset) using data provenance.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15</a:t>
            </a:fld>
            <a:endParaRPr lang="en-US"/>
          </a:p>
        </p:txBody>
      </p:sp>
    </p:spTree>
    <p:extLst>
      <p:ext uri="{BB962C8B-B14F-4D97-AF65-F5344CB8AC3E}">
        <p14:creationId xmlns:p14="http://schemas.microsoft.com/office/powerpoint/2010/main" val="49058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provenance is a formal representation of a computational</a:t>
            </a:r>
            <a:r>
              <a:rPr lang="en-US" baseline="0" dirty="0" smtClean="0"/>
              <a:t> process that produced a result.</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16</a:t>
            </a:fld>
            <a:endParaRPr lang="en-US"/>
          </a:p>
        </p:txBody>
      </p:sp>
    </p:spTree>
    <p:extLst>
      <p:ext uri="{BB962C8B-B14F-4D97-AF65-F5344CB8AC3E}">
        <p14:creationId xmlns:p14="http://schemas.microsoft.com/office/powerpoint/2010/main" val="166733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17</a:t>
            </a:fld>
            <a:endParaRPr lang="en-US"/>
          </a:p>
        </p:txBody>
      </p:sp>
    </p:spTree>
    <p:extLst>
      <p:ext uri="{BB962C8B-B14F-4D97-AF65-F5344CB8AC3E}">
        <p14:creationId xmlns:p14="http://schemas.microsoft.com/office/powerpoint/2010/main" val="72068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more complex analytical pipelines, provenance is a formal way to deal with the tangle of processes and data</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18</a:t>
            </a:fld>
            <a:endParaRPr lang="en-US"/>
          </a:p>
        </p:txBody>
      </p:sp>
    </p:spTree>
    <p:extLst>
      <p:ext uri="{BB962C8B-B14F-4D97-AF65-F5344CB8AC3E}">
        <p14:creationId xmlns:p14="http://schemas.microsoft.com/office/powerpoint/2010/main" val="127711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provenance is used by </a:t>
            </a:r>
            <a:r>
              <a:rPr lang="en-US" dirty="0" err="1" smtClean="0"/>
              <a:t>encapsulator</a:t>
            </a:r>
            <a:r>
              <a:rPr lang="en-US" dirty="0" smtClean="0"/>
              <a:t> to</a:t>
            </a:r>
            <a:r>
              <a:rPr lang="en-US" baseline="0" dirty="0" smtClean="0"/>
              <a:t> 1) clean code by finding the essential code pathway, 2) locate and re-organize pathways and 3) get environment details (e.g. libraries).</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19</a:t>
            </a:fld>
            <a:endParaRPr lang="en-US"/>
          </a:p>
        </p:txBody>
      </p:sp>
    </p:spTree>
    <p:extLst>
      <p:ext uri="{BB962C8B-B14F-4D97-AF65-F5344CB8AC3E}">
        <p14:creationId xmlns:p14="http://schemas.microsoft.com/office/powerpoint/2010/main" val="9352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Coe cleaning: e.g. How to handle control statements.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20</a:t>
            </a:fld>
            <a:endParaRPr lang="en-US"/>
          </a:p>
        </p:txBody>
      </p:sp>
    </p:spTree>
    <p:extLst>
      <p:ext uri="{BB962C8B-B14F-4D97-AF65-F5344CB8AC3E}">
        <p14:creationId xmlns:p14="http://schemas.microsoft.com/office/powerpoint/2010/main" val="179298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have been a open-source analytical software developer, educator and advocate</a:t>
            </a:r>
            <a:r>
              <a:rPr lang="en-US" baseline="0" dirty="0" smtClean="0"/>
              <a:t> for nearly 10 years.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3</a:t>
            </a:fld>
            <a:endParaRPr lang="en-US"/>
          </a:p>
        </p:txBody>
      </p:sp>
    </p:spTree>
    <p:extLst>
      <p:ext uri="{BB962C8B-B14F-4D97-AF65-F5344CB8AC3E}">
        <p14:creationId xmlns:p14="http://schemas.microsoft.com/office/powerpoint/2010/main" val="134500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years ago, I,</a:t>
            </a:r>
            <a:r>
              <a:rPr lang="en-US" baseline="0" dirty="0" smtClean="0"/>
              <a:t> like many other scientists, was troubled by the “expose” on scientific reproducibility (or </a:t>
            </a:r>
            <a:r>
              <a:rPr lang="en-US" i="1" baseline="0" dirty="0" err="1" smtClean="0"/>
              <a:t>ir</a:t>
            </a:r>
            <a:r>
              <a:rPr lang="en-US" i="1" baseline="0" dirty="0" smtClean="0"/>
              <a:t>-</a:t>
            </a:r>
            <a:r>
              <a:rPr lang="en-US" i="0" baseline="0" dirty="0" smtClean="0"/>
              <a:t>reproducibility) that apparently was abundant across all of science.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4</a:t>
            </a:fld>
            <a:endParaRPr lang="en-US"/>
          </a:p>
        </p:txBody>
      </p:sp>
    </p:spTree>
    <p:extLst>
      <p:ext uri="{BB962C8B-B14F-4D97-AF65-F5344CB8AC3E}">
        <p14:creationId xmlns:p14="http://schemas.microsoft.com/office/powerpoint/2010/main" val="1785482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 was particularly troubled, according to</a:t>
            </a:r>
            <a:r>
              <a:rPr lang="en-US" baseline="0" dirty="0" smtClean="0"/>
              <a:t> the results, and I would assume that ecology would on the more troubled edge of the spectrum given the typically small sample sizes and highly complex, multivariate systems studied.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5</a:t>
            </a:fld>
            <a:endParaRPr lang="en-US"/>
          </a:p>
        </p:txBody>
      </p:sp>
    </p:spTree>
    <p:extLst>
      <p:ext uri="{BB962C8B-B14F-4D97-AF65-F5344CB8AC3E}">
        <p14:creationId xmlns:p14="http://schemas.microsoft.com/office/powerpoint/2010/main" val="125632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surprisingly, though not at the forefront of my thinking, code was mentioned as a major issue.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6</a:t>
            </a:fld>
            <a:endParaRPr lang="en-US"/>
          </a:p>
        </p:txBody>
      </p:sp>
    </p:spTree>
    <p:extLst>
      <p:ext uri="{BB962C8B-B14F-4D97-AF65-F5344CB8AC3E}">
        <p14:creationId xmlns:p14="http://schemas.microsoft.com/office/powerpoint/2010/main" val="52418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not have been surprising given my experience with analytical software, my own,</a:t>
            </a:r>
            <a:r>
              <a:rPr lang="en-US" baseline="0" dirty="0" smtClean="0"/>
              <a:t> my students and my colleagues.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7</a:t>
            </a:fld>
            <a:endParaRPr lang="en-US"/>
          </a:p>
        </p:txBody>
      </p:sp>
    </p:spTree>
    <p:extLst>
      <p:ext uri="{BB962C8B-B14F-4D97-AF65-F5344CB8AC3E}">
        <p14:creationId xmlns:p14="http://schemas.microsoft.com/office/powerpoint/2010/main" val="28811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Beautiful</a:t>
            </a:r>
            <a:r>
              <a:rPr lang="en-US" baseline="0" dirty="0" smtClean="0"/>
              <a:t> unique snowflakes of code as intricate and awkward as a rube </a:t>
            </a:r>
            <a:r>
              <a:rPr lang="en-US" baseline="0" dirty="0" err="1" smtClean="0"/>
              <a:t>goldberg</a:t>
            </a:r>
            <a:r>
              <a:rPr lang="en-US" baseline="0" dirty="0" smtClean="0"/>
              <a:t> machine. </a:t>
            </a:r>
          </a:p>
        </p:txBody>
      </p:sp>
      <p:sp>
        <p:nvSpPr>
          <p:cNvPr id="4" name="Slide Number Placeholder 3"/>
          <p:cNvSpPr>
            <a:spLocks noGrp="1"/>
          </p:cNvSpPr>
          <p:nvPr>
            <p:ph type="sldNum" sz="quarter" idx="10"/>
          </p:nvPr>
        </p:nvSpPr>
        <p:spPr/>
        <p:txBody>
          <a:bodyPr/>
          <a:lstStyle/>
          <a:p>
            <a:fld id="{8F89C85F-0044-7943-978A-E9E0F8058FF1}" type="slidenum">
              <a:rPr lang="en-US" smtClean="0"/>
              <a:t>8</a:t>
            </a:fld>
            <a:endParaRPr lang="en-US"/>
          </a:p>
        </p:txBody>
      </p:sp>
    </p:spTree>
    <p:extLst>
      <p:ext uri="{BB962C8B-B14F-4D97-AF65-F5344CB8AC3E}">
        <p14:creationId xmlns:p14="http://schemas.microsoft.com/office/powerpoint/2010/main" val="170464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collaboration with folks at CERN, University of Cambridge and Mt Holyoke, we wrote a paper highlighting important issues.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9</a:t>
            </a:fld>
            <a:endParaRPr lang="en-US"/>
          </a:p>
        </p:txBody>
      </p:sp>
    </p:spTree>
    <p:extLst>
      <p:ext uri="{BB962C8B-B14F-4D97-AF65-F5344CB8AC3E}">
        <p14:creationId xmlns:p14="http://schemas.microsoft.com/office/powerpoint/2010/main" val="82033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main thrust being, the sciences (whether particle physics or ecosystem ecology) have rapidly become computationally intensive. and </a:t>
            </a:r>
            <a:r>
              <a:rPr lang="en-US" baseline="0" dirty="0" smtClean="0"/>
              <a:t>given the constraints placed on most domain scientists, they want to do their work, not spend seemingly extra time refactoring code that has already produced results (i.e. if it’s not broke, you don’t have time to fix it).</a:t>
            </a:r>
            <a:endParaRPr lang="en-US" dirty="0" smtClean="0"/>
          </a:p>
        </p:txBody>
      </p:sp>
      <p:sp>
        <p:nvSpPr>
          <p:cNvPr id="4" name="Slide Number Placeholder 3"/>
          <p:cNvSpPr>
            <a:spLocks noGrp="1"/>
          </p:cNvSpPr>
          <p:nvPr>
            <p:ph type="sldNum" sz="quarter" idx="10"/>
          </p:nvPr>
        </p:nvSpPr>
        <p:spPr/>
        <p:txBody>
          <a:bodyPr/>
          <a:lstStyle/>
          <a:p>
            <a:fld id="{8F89C85F-0044-7943-978A-E9E0F8058FF1}" type="slidenum">
              <a:rPr lang="en-US" smtClean="0"/>
              <a:t>10</a:t>
            </a:fld>
            <a:endParaRPr lang="en-US"/>
          </a:p>
        </p:txBody>
      </p:sp>
    </p:spTree>
    <p:extLst>
      <p:ext uri="{BB962C8B-B14F-4D97-AF65-F5344CB8AC3E}">
        <p14:creationId xmlns:p14="http://schemas.microsoft.com/office/powerpoint/2010/main" val="145247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8/28/18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8/28/18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8/28/18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matthewklau@fas.harvard.edu" TargetMode="External"/><Relationship Id="rId3" Type="http://schemas.openxmlformats.org/officeDocument/2006/relationships/hyperlink" Target="https://projects.iq.harvard.edu/provenance-at-harva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a:t>Easier reproducibility for scientists with encapsulation</a:t>
            </a:r>
          </a:p>
        </p:txBody>
      </p:sp>
      <p:sp>
        <p:nvSpPr>
          <p:cNvPr id="3" name="Subtitle 2"/>
          <p:cNvSpPr>
            <a:spLocks noGrp="1"/>
          </p:cNvSpPr>
          <p:nvPr>
            <p:ph type="subTitle" idx="1"/>
          </p:nvPr>
        </p:nvSpPr>
        <p:spPr>
          <a:xfrm>
            <a:off x="1371600" y="3886200"/>
            <a:ext cx="6400800" cy="1752600"/>
          </a:xfrm>
        </p:spPr>
        <p:txBody>
          <a:bodyPr/>
          <a:lstStyle/>
          <a:p>
            <a:pPr marL="0" lvl="0" indent="0">
              <a:buNone/>
            </a:pPr>
            <a:r>
              <a:t/>
            </a:r>
            <a:br/>
            <a:r>
              <a:t/>
            </a: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rn_hf.png"/>
          <p:cNvPicPr>
            <a:picLocks noGrp="1" noChangeAspect="1"/>
          </p:cNvPicPr>
          <p:nvPr/>
        </p:nvPicPr>
        <p:blipFill>
          <a:blip r:embed="rId3"/>
          <a:stretch>
            <a:fillRect/>
          </a:stretch>
        </p:blipFill>
        <p:spPr bwMode="auto">
          <a:xfrm>
            <a:off x="11430" y="640079"/>
            <a:ext cx="9144000" cy="4938889"/>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8" y="2160330"/>
            <a:ext cx="6276852" cy="2397757"/>
          </a:xfrm>
          <a:prstGeom prst="rect">
            <a:avLst/>
          </a:prstGeom>
        </p:spPr>
      </p:pic>
    </p:spTree>
    <p:extLst>
      <p:ext uri="{BB962C8B-B14F-4D97-AF65-F5344CB8AC3E}">
        <p14:creationId xmlns:p14="http://schemas.microsoft.com/office/powerpoint/2010/main" val="177556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018.png"/>
          <p:cNvPicPr>
            <a:picLocks noGrp="1" noChangeAspect="1"/>
          </p:cNvPicPr>
          <p:nvPr/>
        </p:nvPicPr>
        <p:blipFill>
          <a:blip r:embed="rId3"/>
          <a:stretch>
            <a:fillRect/>
          </a:stretch>
        </p:blipFill>
        <p:spPr bwMode="auto">
          <a:xfrm>
            <a:off x="2004060" y="428294"/>
            <a:ext cx="5135880" cy="5185106"/>
          </a:xfrm>
          <a:prstGeom prst="rect">
            <a:avLst/>
          </a:prstGeom>
          <a:noFill/>
          <a:ln w="9525">
            <a:noFill/>
            <a:headEnd/>
            <a:tailEnd/>
          </a:ln>
        </p:spPr>
      </p:pic>
      <p:sp>
        <p:nvSpPr>
          <p:cNvPr id="3" name="TextBox 3"/>
          <p:cNvSpPr txBox="1"/>
          <p:nvPr/>
        </p:nvSpPr>
        <p:spPr>
          <a:xfrm>
            <a:off x="457200" y="5613400"/>
            <a:ext cx="8229600" cy="508000"/>
          </a:xfrm>
          <a:prstGeom prst="rect">
            <a:avLst/>
          </a:prstGeom>
          <a:noFill/>
        </p:spPr>
        <p:txBody>
          <a:bodyPr/>
          <a:lstStyle/>
          <a:p>
            <a:pPr marL="0" lvl="0" indent="0" algn="ctr">
              <a:buNone/>
            </a:pPr>
            <a:r>
              <a:rPr/>
              <a:t>IEEE: Computing in Science &amp; Engineering 2018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Encapsulator</a:t>
            </a:r>
          </a:p>
        </p:txBody>
      </p:sp>
      <p:sp>
        <p:nvSpPr>
          <p:cNvPr id="3" name="Content Placeholder 2"/>
          <p:cNvSpPr>
            <a:spLocks noGrp="1"/>
          </p:cNvSpPr>
          <p:nvPr>
            <p:ph idx="1"/>
          </p:nvPr>
        </p:nvSpPr>
        <p:spPr>
          <a:xfrm>
            <a:off x="457200" y="2446021"/>
            <a:ext cx="8492490" cy="3063240"/>
          </a:xfrm>
        </p:spPr>
        <p:txBody>
          <a:bodyPr/>
          <a:lstStyle/>
          <a:p>
            <a:pPr marL="0" lvl="0" indent="0">
              <a:buNone/>
            </a:pPr>
            <a:r>
              <a:rPr lang="en-US" b="1" dirty="0" smtClean="0"/>
              <a:t>Purpose</a:t>
            </a:r>
            <a:r>
              <a:rPr b="1" dirty="0" smtClean="0"/>
              <a:t>: </a:t>
            </a:r>
            <a:r>
              <a:rPr b="1" dirty="0"/>
              <a:t>Simplify computational reproducibility</a:t>
            </a:r>
          </a:p>
          <a:p>
            <a:pPr lvl="1">
              <a:buAutoNum type="arabicPeriod"/>
            </a:pPr>
            <a:r>
              <a:rPr dirty="0"/>
              <a:t>Create a data “capsule” </a:t>
            </a:r>
            <a:r>
              <a:rPr lang="en-US" dirty="0" smtClean="0"/>
              <a:t>(</a:t>
            </a:r>
            <a:r>
              <a:rPr dirty="0" smtClean="0"/>
              <a:t>code</a:t>
            </a:r>
            <a:r>
              <a:rPr lang="en-US" dirty="0"/>
              <a:t> </a:t>
            </a:r>
            <a:r>
              <a:rPr lang="en-US" dirty="0" smtClean="0"/>
              <a:t>+</a:t>
            </a:r>
            <a:r>
              <a:rPr dirty="0" smtClean="0"/>
              <a:t> </a:t>
            </a:r>
            <a:r>
              <a:rPr dirty="0"/>
              <a:t>data </a:t>
            </a:r>
            <a:r>
              <a:rPr lang="en-US" dirty="0" smtClean="0"/>
              <a:t>+ </a:t>
            </a:r>
            <a:r>
              <a:rPr dirty="0" smtClean="0"/>
              <a:t>environment</a:t>
            </a:r>
            <a:r>
              <a:rPr lang="en-US" dirty="0" smtClean="0"/>
              <a:t>)</a:t>
            </a:r>
            <a:endParaRPr dirty="0"/>
          </a:p>
          <a:p>
            <a:pPr lvl="1">
              <a:buAutoNum type="arabicPeriod"/>
            </a:pPr>
            <a:r>
              <a:rPr dirty="0"/>
              <a:t>Increase transparency with “cleaned” </a:t>
            </a:r>
            <a:r>
              <a:rPr dirty="0" smtClean="0"/>
              <a:t>code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1.png"/>
          <p:cNvPicPr>
            <a:picLocks noGrp="1" noChangeAspect="1"/>
          </p:cNvPicPr>
          <p:nvPr/>
        </p:nvPicPr>
        <p:blipFill>
          <a:blip r:embed="rId3"/>
          <a:stretch>
            <a:fillRect/>
          </a:stretch>
        </p:blipFill>
        <p:spPr bwMode="auto">
          <a:xfrm>
            <a:off x="0" y="0"/>
            <a:ext cx="8982757" cy="3105151"/>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png"/>
          <p:cNvPicPr>
            <a:picLocks noGrp="1" noChangeAspect="1"/>
          </p:cNvPicPr>
          <p:nvPr/>
        </p:nvPicPr>
        <p:blipFill>
          <a:blip r:embed="rId3"/>
          <a:stretch>
            <a:fillRect/>
          </a:stretch>
        </p:blipFill>
        <p:spPr bwMode="auto">
          <a:xfrm>
            <a:off x="1645920" y="0"/>
            <a:ext cx="6092190" cy="6820187"/>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768"/>
            <a:ext cx="8229600" cy="1143000"/>
          </a:xfrm>
        </p:spPr>
        <p:txBody>
          <a:bodyPr/>
          <a:lstStyle/>
          <a:p>
            <a:pPr marL="0" lvl="0" indent="0">
              <a:buNone/>
            </a:pPr>
            <a:r>
              <a:rPr/>
              <a:t>What is data provenance?</a:t>
            </a:r>
          </a:p>
        </p:txBody>
      </p:sp>
      <p:pic>
        <p:nvPicPr>
          <p:cNvPr id="3" name="Picture 1" descr="provw3c.png"/>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What is data provenance?</a:t>
            </a:r>
          </a:p>
        </p:txBody>
      </p:sp>
      <p:pic>
        <p:nvPicPr>
          <p:cNvPr id="3" name="Picture 1" descr="provEx.png"/>
          <p:cNvPicPr>
            <a:picLocks noGrp="1" noChangeAspect="1"/>
          </p:cNvPicPr>
          <p:nvPr/>
        </p:nvPicPr>
        <p:blipFill>
          <a:blip r:embed="rId3"/>
          <a:stretch>
            <a:fillRect/>
          </a:stretch>
        </p:blipFill>
        <p:spPr bwMode="auto">
          <a:xfrm>
            <a:off x="1888490" y="1816528"/>
            <a:ext cx="5701030" cy="4202001"/>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Prov. Huh. What is it good for?</a:t>
            </a:r>
          </a:p>
        </p:txBody>
      </p:sp>
      <p:pic>
        <p:nvPicPr>
          <p:cNvPr id="3" name="Picture 1" descr="messy1.png"/>
          <p:cNvPicPr>
            <a:picLocks noGrp="1" noChangeAspect="1"/>
          </p:cNvPicPr>
          <p:nvPr/>
        </p:nvPicPr>
        <p:blipFill>
          <a:blip r:embed="rId3"/>
          <a:stretch>
            <a:fillRect/>
          </a:stretch>
        </p:blipFill>
        <p:spPr bwMode="auto">
          <a:xfrm>
            <a:off x="265747" y="2998892"/>
            <a:ext cx="8612506" cy="1275927"/>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ssy2.png"/>
          <p:cNvPicPr>
            <a:picLocks noGrp="1" noChangeAspect="1"/>
          </p:cNvPicPr>
          <p:nvPr/>
        </p:nvPicPr>
        <p:blipFill>
          <a:blip r:embed="rId3"/>
          <a:stretch>
            <a:fillRect/>
          </a:stretch>
        </p:blipFill>
        <p:spPr bwMode="auto">
          <a:xfrm>
            <a:off x="217170" y="209115"/>
            <a:ext cx="3453090" cy="6573798"/>
          </a:xfrm>
          <a:prstGeom prst="rect">
            <a:avLst/>
          </a:prstGeom>
          <a:noFill/>
          <a:ln w="9525">
            <a:noFill/>
            <a:headEnd/>
            <a:tailEnd/>
          </a:ln>
        </p:spPr>
      </p:pic>
      <p:pic>
        <p:nvPicPr>
          <p:cNvPr id="3" name="Picture 2" descr="cise2.png"/>
          <p:cNvPicPr>
            <a:picLocks noGrp="1" noChangeAspect="1"/>
          </p:cNvPicPr>
          <p:nvPr/>
        </p:nvPicPr>
        <p:blipFill>
          <a:blip r:embed="rId4"/>
          <a:stretch>
            <a:fillRect/>
          </a:stretch>
        </p:blipFill>
        <p:spPr bwMode="auto">
          <a:xfrm>
            <a:off x="3564695" y="376531"/>
            <a:ext cx="5437477" cy="6087238"/>
          </a:xfrm>
          <a:prstGeom prst="rect">
            <a:avLst/>
          </a:prstGeom>
          <a:noFill/>
          <a:ln w="9525">
            <a:noFill/>
            <a:headEnd/>
            <a:tailEnd/>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842" y="3988274"/>
            <a:ext cx="1498158" cy="5722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sof1.png"/>
          <p:cNvPicPr>
            <a:picLocks noGrp="1" noChangeAspect="1"/>
          </p:cNvPicPr>
          <p:nvPr/>
        </p:nvPicPr>
        <p:blipFill>
          <a:blip r:embed="rId3"/>
          <a:stretch>
            <a:fillRect/>
          </a:stretch>
        </p:blipFill>
        <p:spPr bwMode="auto">
          <a:xfrm>
            <a:off x="0" y="1508760"/>
            <a:ext cx="9089813" cy="340868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Challenges</a:t>
            </a:r>
          </a:p>
        </p:txBody>
      </p:sp>
      <p:sp>
        <p:nvSpPr>
          <p:cNvPr id="3" name="Content Placeholder 2"/>
          <p:cNvSpPr>
            <a:spLocks noGrp="1"/>
          </p:cNvSpPr>
          <p:nvPr>
            <p:ph idx="1"/>
          </p:nvPr>
        </p:nvSpPr>
        <p:spPr/>
        <p:txBody>
          <a:bodyPr/>
          <a:lstStyle/>
          <a:p>
            <a:pPr lvl="1"/>
            <a:r>
              <a:rPr dirty="0"/>
              <a:t>Out-of-tree Libraries</a:t>
            </a:r>
          </a:p>
          <a:p>
            <a:pPr lvl="1"/>
            <a:r>
              <a:rPr dirty="0"/>
              <a:t>Nondeterminism</a:t>
            </a:r>
          </a:p>
          <a:p>
            <a:pPr lvl="1"/>
            <a:r>
              <a:rPr dirty="0"/>
              <a:t>Capsule OS (</a:t>
            </a:r>
            <a:r>
              <a:rPr i="1" dirty="0"/>
              <a:t>Linux</a:t>
            </a:r>
            <a:r>
              <a:rPr dirty="0"/>
              <a:t>, </a:t>
            </a:r>
            <a:r>
              <a:rPr i="1" dirty="0"/>
              <a:t>VirtualBox</a:t>
            </a:r>
            <a:r>
              <a:rPr dirty="0"/>
              <a:t>)</a:t>
            </a:r>
          </a:p>
          <a:p>
            <a:pPr lvl="1"/>
            <a:r>
              <a:rPr dirty="0"/>
              <a:t>Language Support (</a:t>
            </a:r>
            <a:r>
              <a:rPr i="1" dirty="0"/>
              <a:t>R</a:t>
            </a:r>
            <a:r>
              <a:rPr dirty="0" smtClean="0"/>
              <a:t>)</a:t>
            </a:r>
            <a:endParaRPr lang="en-US" dirty="0" smtClean="0"/>
          </a:p>
          <a:p>
            <a:pPr lvl="1"/>
            <a:r>
              <a:rPr lang="en-US" dirty="0" smtClean="0"/>
              <a:t>More effective “code cleaning” (</a:t>
            </a:r>
            <a:r>
              <a:rPr lang="en-US" i="1" dirty="0" err="1" smtClean="0"/>
              <a:t>Rclean</a:t>
            </a:r>
            <a:r>
              <a:rPr lang="en-US" dirty="0" smtClean="0"/>
              <a: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Future Directions</a:t>
            </a:r>
          </a:p>
        </p:txBody>
      </p:sp>
      <p:sp>
        <p:nvSpPr>
          <p:cNvPr id="3" name="Content Placeholder 2"/>
          <p:cNvSpPr>
            <a:spLocks noGrp="1"/>
          </p:cNvSpPr>
          <p:nvPr>
            <p:ph idx="1"/>
          </p:nvPr>
        </p:nvSpPr>
        <p:spPr/>
        <p:txBody>
          <a:bodyPr>
            <a:normAutofit fontScale="77500" lnSpcReduction="20000"/>
          </a:bodyPr>
          <a:lstStyle/>
          <a:p>
            <a:pPr lvl="1"/>
            <a:r>
              <a:rPr dirty="0"/>
              <a:t>Test Dataverse products</a:t>
            </a:r>
          </a:p>
          <a:p>
            <a:pPr lvl="1"/>
            <a:r>
              <a:rPr dirty="0"/>
              <a:t>Integration with IDEs (</a:t>
            </a:r>
            <a:r>
              <a:rPr i="1" dirty="0"/>
              <a:t>RStudio</a:t>
            </a:r>
            <a:r>
              <a:rPr dirty="0"/>
              <a:t>)</a:t>
            </a:r>
          </a:p>
          <a:p>
            <a:pPr lvl="1"/>
            <a:r>
              <a:rPr dirty="0"/>
              <a:t>Container Support (e.g. </a:t>
            </a:r>
            <a:r>
              <a:rPr i="1" dirty="0"/>
              <a:t>Docker</a:t>
            </a:r>
            <a:r>
              <a:rPr dirty="0"/>
              <a:t>)</a:t>
            </a:r>
          </a:p>
          <a:p>
            <a:pPr lvl="1"/>
            <a:r>
              <a:rPr dirty="0"/>
              <a:t>Domain-Specific </a:t>
            </a:r>
            <a:r>
              <a:rPr dirty="0" smtClean="0"/>
              <a:t>Environments</a:t>
            </a:r>
            <a:endParaRPr lang="en-US" dirty="0" smtClean="0"/>
          </a:p>
          <a:p>
            <a:pPr lvl="1"/>
            <a:endParaRPr dirty="0"/>
          </a:p>
          <a:p>
            <a:pPr marL="0" lvl="0" indent="0">
              <a:buNone/>
            </a:pPr>
            <a:r>
              <a:rPr b="1" dirty="0"/>
              <a:t>Email: </a:t>
            </a:r>
            <a:r>
              <a:rPr b="1" i="1" dirty="0">
                <a:hlinkClick r:id="rId2"/>
              </a:rPr>
              <a:t>matthewklau@fas.harvard.edu</a:t>
            </a:r>
            <a:r>
              <a:rPr dirty="0"/>
              <a:t> </a:t>
            </a:r>
            <a:endParaRPr lang="en-US" dirty="0" smtClean="0"/>
          </a:p>
          <a:p>
            <a:pPr marL="0" lvl="0" indent="0">
              <a:buNone/>
            </a:pPr>
            <a:r>
              <a:rPr b="1" dirty="0" smtClean="0"/>
              <a:t>Github</a:t>
            </a:r>
            <a:r>
              <a:rPr b="1" dirty="0"/>
              <a:t>: MKLau</a:t>
            </a:r>
          </a:p>
          <a:p>
            <a:pPr marL="0" lvl="0" indent="0">
              <a:buNone/>
            </a:pPr>
            <a:r>
              <a:rPr i="1" dirty="0"/>
              <a:t>This work was supported by NSF grants SSI-1450277 (End-to-End Provenance) and ACI-1448123 (Citation++).</a:t>
            </a:r>
          </a:p>
          <a:p>
            <a:pPr marL="0" lvl="0" indent="0">
              <a:buNone/>
            </a:pPr>
            <a:endParaRPr lang="en-US" i="1" dirty="0" smtClean="0"/>
          </a:p>
          <a:p>
            <a:pPr marL="0" lvl="0" indent="0">
              <a:buNone/>
            </a:pPr>
            <a:r>
              <a:rPr i="1" dirty="0" smtClean="0"/>
              <a:t>More </a:t>
            </a:r>
            <a:r>
              <a:rPr i="1" dirty="0"/>
              <a:t>details about those projects are available at </a:t>
            </a:r>
            <a:r>
              <a:rPr i="1" dirty="0">
                <a:hlinkClick r:id="rId3"/>
              </a:rPr>
              <a:t>https://projects.iq.harvard.edu/provenance-at-harvard</a:t>
            </a:r>
            <a:r>
              <a:rPr i="1"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ctr">
              <a:buNone/>
            </a:pPr>
            <a:r>
              <a:rPr b="1" dirty="0" smtClean="0"/>
              <a:t>Software </a:t>
            </a:r>
            <a:r>
              <a:rPr b="1" dirty="0"/>
              <a:t>should not limit science</a:t>
            </a:r>
            <a:r>
              <a:rPr b="1" dirty="0" smtClean="0"/>
              <a:t>.</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1.png"/>
          <p:cNvPicPr>
            <a:picLocks noGrp="1" noChangeAspect="1"/>
          </p:cNvPicPr>
          <p:nvPr/>
        </p:nvPicPr>
        <p:blipFill>
          <a:blip r:embed="rId3"/>
          <a:stretch>
            <a:fillRect/>
          </a:stretch>
        </p:blipFill>
        <p:spPr bwMode="auto">
          <a:xfrm>
            <a:off x="1281444" y="2399"/>
            <a:ext cx="6605256" cy="6855601"/>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2.png"/>
          <p:cNvPicPr>
            <a:picLocks noGrp="1" noChangeAspect="1"/>
          </p:cNvPicPr>
          <p:nvPr/>
        </p:nvPicPr>
        <p:blipFill>
          <a:blip r:embed="rId3"/>
          <a:stretch>
            <a:fillRect/>
          </a:stretch>
        </p:blipFill>
        <p:spPr bwMode="auto">
          <a:xfrm>
            <a:off x="1266775" y="0"/>
            <a:ext cx="6882815" cy="6863535"/>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3.png"/>
          <p:cNvPicPr>
            <a:picLocks noGrp="1" noChangeAspect="1"/>
          </p:cNvPicPr>
          <p:nvPr/>
        </p:nvPicPr>
        <p:blipFill>
          <a:blip r:embed="rId3"/>
          <a:stretch>
            <a:fillRect/>
          </a:stretch>
        </p:blipFill>
        <p:spPr bwMode="auto">
          <a:xfrm>
            <a:off x="1030341" y="0"/>
            <a:ext cx="7210689" cy="686365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zing_saddles2.JPG"/>
          <p:cNvPicPr>
            <a:picLocks noGrp="1" noChangeAspect="1"/>
          </p:cNvPicPr>
          <p:nvPr/>
        </p:nvPicPr>
        <p:blipFill>
          <a:blip r:embed="rId3"/>
          <a:stretch>
            <a:fillRect/>
          </a:stretch>
        </p:blipFill>
        <p:spPr bwMode="auto">
          <a:xfrm>
            <a:off x="1897380" y="11430"/>
            <a:ext cx="5372100" cy="6805935"/>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gm.jpg"/>
          <p:cNvPicPr>
            <a:picLocks noGrp="1" noChangeAspect="1"/>
          </p:cNvPicPr>
          <p:nvPr/>
        </p:nvPicPr>
        <p:blipFill>
          <a:blip r:embed="rId3"/>
          <a:stretch>
            <a:fillRect/>
          </a:stretch>
        </p:blipFill>
        <p:spPr bwMode="auto">
          <a:xfrm>
            <a:off x="0" y="0"/>
            <a:ext cx="9144000" cy="6853187"/>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sd.png"/>
          <p:cNvPicPr>
            <a:picLocks noGrp="1" noChangeAspect="1"/>
          </p:cNvPicPr>
          <p:nvPr/>
        </p:nvPicPr>
        <p:blipFill>
          <a:blip r:embed="rId3"/>
          <a:stretch>
            <a:fillRect/>
          </a:stretch>
        </p:blipFill>
        <p:spPr bwMode="auto">
          <a:xfrm>
            <a:off x="833120" y="925830"/>
            <a:ext cx="7569200" cy="45212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571</Words>
  <Application>Microsoft Macintosh PowerPoint</Application>
  <PresentationFormat>On-screen Show (4:3)</PresentationFormat>
  <Paragraphs>63</Paragraphs>
  <Slides>21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Arial</vt:lpstr>
      <vt:lpstr>Office Theme</vt:lpstr>
      <vt:lpstr>Easier reproducibility for scientists with 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Encapsulator</vt:lpstr>
      <vt:lpstr>PowerPoint Presentation</vt:lpstr>
      <vt:lpstr>PowerPoint Presentation</vt:lpstr>
      <vt:lpstr>What is data provenance?</vt:lpstr>
      <vt:lpstr>What is data provenance?</vt:lpstr>
      <vt:lpstr>Prov. Huh. What is it good for?</vt:lpstr>
      <vt:lpstr>PowerPoint Presentation</vt:lpstr>
      <vt:lpstr>Challenges</vt:lpstr>
      <vt:lpstr>Future Directions</vt:lpstr>
    </vt:vector>
  </TitlesOfParts>
  <LinksUpToDate>false</LinksUpToDate>
  <SharedDoc>false</SharedDoc>
  <HyperlinksChanged>false</HyperlinksChanged>
  <AppVersion>15.0022</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Easier reproducibility for scientists with encapsulation</dc:title>
  <dc:creator/>
  <cp:keywords/>
  <cp:lastModifiedBy>Lau, Matthew K.</cp:lastModifiedBy>
  <cp:revision>14</cp:revision>
  <dcterms:created xsi:type="dcterms:W3CDTF">2018-08-28T16:39:05Z</dcterms:created>
  <dcterms:modified xsi:type="dcterms:W3CDTF">2018-08-28T17:08:48Z</dcterms:modified>
</cp:coreProperties>
</file>